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5" r:id="rId10"/>
    <p:sldId id="264" r:id="rId11"/>
    <p:sldId id="266" r:id="rId12"/>
    <p:sldId id="267" r:id="rId13"/>
    <p:sldId id="271" r:id="rId14"/>
  </p:sldIdLst>
  <p:sldSz cx="12192000" cy="6858000"/>
  <p:notesSz cx="6858000" cy="9144000"/>
  <p:defaultTextStyle>
    <a:defPPr>
      <a:defRPr lang="sr-Latn-R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runo Vukoja" initials="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1D4C"/>
    <a:srgbClr val="A0DAFE"/>
    <a:srgbClr val="A7C3FB"/>
    <a:srgbClr val="9FAEF7"/>
    <a:srgbClr val="F3FAB2"/>
    <a:srgbClr val="8FD19A"/>
    <a:srgbClr val="EEB972"/>
    <a:srgbClr val="FD9F9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84" y="12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DE6DAB-591B-4438-B3FC-7970F70C532C}" type="datetimeFigureOut">
              <a:rPr lang="hr-HR"/>
              <a:pPr>
                <a:defRPr/>
              </a:pPr>
              <a:t>16.1.2017.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B106160-F015-4D85-BCF5-C13E2A38DF45}" type="slidenum">
              <a:rPr lang="hr-HR" altLang="sr-Latn-RS"/>
              <a:pPr/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684384312"/>
      </p:ext>
    </p:extLst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DD6753-F812-41C6-8B8B-79ADB9E55986}" type="datetimeFigureOut">
              <a:rPr lang="hr-HR"/>
              <a:pPr>
                <a:defRPr/>
              </a:pPr>
              <a:t>16.1.2017.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27B7753-0385-4D3F-8BF0-65244003822A}" type="slidenum">
              <a:rPr lang="hr-HR" altLang="sr-Latn-RS"/>
              <a:pPr/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1796295153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4968C2-FCF4-4D05-B999-3FC10FE34814}" type="datetimeFigureOut">
              <a:rPr lang="hr-HR"/>
              <a:pPr>
                <a:defRPr/>
              </a:pPr>
              <a:t>16.1.2017.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AB2175C-1730-4175-99D8-41DF7A1E98F0}" type="slidenum">
              <a:rPr lang="hr-HR" altLang="sr-Latn-RS"/>
              <a:pPr/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741586085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63E3C8-8DD2-48EB-A83C-2FD99EDD48DB}" type="datetimeFigureOut">
              <a:rPr lang="hr-HR"/>
              <a:pPr>
                <a:defRPr/>
              </a:pPr>
              <a:t>16.1.2017.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3EF87C7-5324-458A-8423-314279890274}" type="slidenum">
              <a:rPr lang="hr-HR" altLang="sr-Latn-RS"/>
              <a:pPr/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1560631811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A7AE49-D2E8-4D10-916D-405EA2442589}" type="datetimeFigureOut">
              <a:rPr lang="hr-HR"/>
              <a:pPr>
                <a:defRPr/>
              </a:pPr>
              <a:t>16.1.2017.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B63494B-C70E-44DA-B389-57F40CF41D77}" type="slidenum">
              <a:rPr lang="hr-HR" altLang="sr-Latn-RS"/>
              <a:pPr/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582669808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5E2729-0CCA-4A75-A8AF-607C8E957BC0}" type="datetimeFigureOut">
              <a:rPr lang="hr-HR"/>
              <a:pPr>
                <a:defRPr/>
              </a:pPr>
              <a:t>16.1.2017.</a:t>
            </a:fld>
            <a:endParaRPr lang="hr-HR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44CBEAA-FFCF-4C77-977D-AC30E519ECDA}" type="slidenum">
              <a:rPr lang="hr-HR" altLang="sr-Latn-RS"/>
              <a:pPr/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3032276117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EC85DD-5F68-46D0-9DFB-782BE3E13A6A}" type="datetimeFigureOut">
              <a:rPr lang="hr-HR"/>
              <a:pPr>
                <a:defRPr/>
              </a:pPr>
              <a:t>16.1.2017.</a:t>
            </a:fld>
            <a:endParaRPr lang="hr-HR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6CB6DBA-DCB2-4C4A-B823-C73146247E67}" type="slidenum">
              <a:rPr lang="hr-HR" altLang="sr-Latn-RS"/>
              <a:pPr/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1684065935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79AB32-29CE-4676-A192-B6F046020E3C}" type="datetimeFigureOut">
              <a:rPr lang="hr-HR"/>
              <a:pPr>
                <a:defRPr/>
              </a:pPr>
              <a:t>16.1.2017.</a:t>
            </a:fld>
            <a:endParaRPr lang="hr-HR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0D8C4D5-A55F-447C-9E43-0B69DBEC5C4A}" type="slidenum">
              <a:rPr lang="hr-HR" altLang="sr-Latn-RS"/>
              <a:pPr/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3528565915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0F11C7-442B-4968-9350-5AC9B6B270F3}" type="datetimeFigureOut">
              <a:rPr lang="hr-HR"/>
              <a:pPr>
                <a:defRPr/>
              </a:pPr>
              <a:t>16.1.2017.</a:t>
            </a:fld>
            <a:endParaRPr lang="hr-HR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8B29D4-58BD-4462-8E05-6D112205DBD6}" type="slidenum">
              <a:rPr lang="hr-HR" altLang="sr-Latn-RS"/>
              <a:pPr/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2087598017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572DE1-55F1-42E0-A9D8-E119BC8EB4E4}" type="datetimeFigureOut">
              <a:rPr lang="hr-HR"/>
              <a:pPr>
                <a:defRPr/>
              </a:pPr>
              <a:t>16.1.2017.</a:t>
            </a:fld>
            <a:endParaRPr lang="hr-HR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5E43C00-EB50-4770-B37F-CC7A3CF31CED}" type="slidenum">
              <a:rPr lang="hr-HR" altLang="sr-Latn-RS"/>
              <a:pPr/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1527800056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r-HR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A422A1-6E49-47AF-A8C9-1CDDEAC9039D}" type="datetimeFigureOut">
              <a:rPr lang="hr-HR"/>
              <a:pPr>
                <a:defRPr/>
              </a:pPr>
              <a:t>16.1.2017.</a:t>
            </a:fld>
            <a:endParaRPr lang="hr-HR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B219DB7-623C-4ACE-B87C-D87F84B82A1E}" type="slidenum">
              <a:rPr lang="hr-HR" altLang="sr-Latn-RS"/>
              <a:pPr/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1277260915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sr-Latn-RS" smtClean="0"/>
              <a:t>Click to edit Master title style</a:t>
            </a:r>
            <a:endParaRPr lang="hr-HR" altLang="sr-Latn-RS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sr-Latn-RS" smtClean="0"/>
              <a:t>Click to edit Master text styles</a:t>
            </a:r>
          </a:p>
          <a:p>
            <a:pPr lvl="1"/>
            <a:r>
              <a:rPr lang="en-US" altLang="sr-Latn-RS" smtClean="0"/>
              <a:t>Second level</a:t>
            </a:r>
          </a:p>
          <a:p>
            <a:pPr lvl="2"/>
            <a:r>
              <a:rPr lang="en-US" altLang="sr-Latn-RS" smtClean="0"/>
              <a:t>Third level</a:t>
            </a:r>
          </a:p>
          <a:p>
            <a:pPr lvl="3"/>
            <a:r>
              <a:rPr lang="en-US" altLang="sr-Latn-RS" smtClean="0"/>
              <a:t>Fourth level</a:t>
            </a:r>
          </a:p>
          <a:p>
            <a:pPr lvl="4"/>
            <a:r>
              <a:rPr lang="en-US" altLang="sr-Latn-RS" smtClean="0"/>
              <a:t>Fifth level</a:t>
            </a:r>
            <a:endParaRPr lang="hr-HR" altLang="sr-Latn-R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7010A8D0-2B36-4E9E-A6D2-43E1DD080ED0}" type="datetimeFigureOut">
              <a:rPr lang="hr-HR"/>
              <a:pPr>
                <a:defRPr/>
              </a:pPr>
              <a:t>16.1.2017.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03D38D2A-E2C1-4B9F-930C-9CD7E4FC35CA}" type="slidenum">
              <a:rPr lang="hr-HR" altLang="sr-Latn-RS"/>
              <a:pPr/>
              <a:t>‹#›</a:t>
            </a:fld>
            <a:endParaRPr lang="hr-HR" altLang="sr-Latn-R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  <p:sldLayoutId id="2147483649" r:id="rId11"/>
  </p:sldLayoutIdLst>
  <p:transition spd="slow">
    <p:fade/>
  </p:transition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33.jpeg"/><Relationship Id="rId7" Type="http://schemas.openxmlformats.org/officeDocument/2006/relationships/image" Target="../media/image37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jpeg"/><Relationship Id="rId4" Type="http://schemas.openxmlformats.org/officeDocument/2006/relationships/image" Target="../media/image34.jpeg"/><Relationship Id="rId9" Type="http://schemas.openxmlformats.org/officeDocument/2006/relationships/image" Target="../media/image39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image" Target="../media/image41.jpeg"/><Relationship Id="rId7" Type="http://schemas.openxmlformats.org/officeDocument/2006/relationships/image" Target="../media/image45.jpeg"/><Relationship Id="rId12" Type="http://schemas.openxmlformats.org/officeDocument/2006/relationships/image" Target="../media/image50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11" Type="http://schemas.openxmlformats.org/officeDocument/2006/relationships/image" Target="../media/image49.jpeg"/><Relationship Id="rId5" Type="http://schemas.openxmlformats.org/officeDocument/2006/relationships/image" Target="../media/image43.jpeg"/><Relationship Id="rId10" Type="http://schemas.openxmlformats.org/officeDocument/2006/relationships/image" Target="../media/image48.jpeg"/><Relationship Id="rId4" Type="http://schemas.openxmlformats.org/officeDocument/2006/relationships/image" Target="../media/image42.jpeg"/><Relationship Id="rId9" Type="http://schemas.openxmlformats.org/officeDocument/2006/relationships/image" Target="../media/image4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0.png"/><Relationship Id="rId7" Type="http://schemas.openxmlformats.org/officeDocument/2006/relationships/image" Target="../media/image14.jpeg"/><Relationship Id="rId12" Type="http://schemas.openxmlformats.org/officeDocument/2006/relationships/image" Target="../media/image19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EEB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62063"/>
            <a:ext cx="12192000" cy="4437062"/>
          </a:xfrm>
          <a:prstGeom prst="rect">
            <a:avLst/>
          </a:prstGeom>
          <a:effectLst>
            <a:outerShdw blurRad="50800" dist="50800" dir="5400000" algn="ctr" rotWithShape="0">
              <a:srgbClr val="000000"/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196850" y="153988"/>
            <a:ext cx="10410825" cy="11080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r-HR" sz="6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Projekt „Tu san se </a:t>
            </a:r>
            <a:r>
              <a:rPr lang="hr-HR" sz="66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rodija</a:t>
            </a:r>
            <a:r>
              <a:rPr lang="hr-HR" sz="6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”</a:t>
            </a:r>
            <a:endParaRPr lang="hr-HR" sz="66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96850" y="5991225"/>
            <a:ext cx="11676063" cy="519113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hr-HR" altLang="sr-Latn-RS" sz="2800" b="1">
                <a:solidFill>
                  <a:srgbClr val="001D4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Studentica: Lucia Bubić                                               Mentorica: Tatjana Kljenak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EEB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87475" y="-68263"/>
            <a:ext cx="2565400" cy="1404938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hr-HR" sz="3600" dirty="0" smtClean="0">
                <a:solidFill>
                  <a:srgbClr val="001D4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Kazalište </a:t>
            </a:r>
            <a:endParaRPr lang="hr-HR" sz="3600" dirty="0">
              <a:solidFill>
                <a:srgbClr val="001D4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4" name="Right Arrow 3"/>
          <p:cNvSpPr/>
          <p:nvPr/>
        </p:nvSpPr>
        <p:spPr>
          <a:xfrm>
            <a:off x="427038" y="538163"/>
            <a:ext cx="830262" cy="190500"/>
          </a:xfrm>
          <a:prstGeom prst="rightArrow">
            <a:avLst/>
          </a:prstGeom>
          <a:solidFill>
            <a:srgbClr val="001D4C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r-HR">
              <a:solidFill>
                <a:schemeClr val="bg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182880" y="984738"/>
            <a:ext cx="10058400" cy="56578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3601330" y="1632038"/>
            <a:ext cx="8187397" cy="46054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841715" y="1207362"/>
            <a:ext cx="9130553" cy="51359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/>
          </a:blip>
          <a:stretch>
            <a:fillRect/>
          </a:stretch>
        </p:blipFill>
        <p:spPr>
          <a:xfrm>
            <a:off x="2471328" y="1313499"/>
            <a:ext cx="8982635" cy="50527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2136564" y="1140633"/>
            <a:ext cx="8860260" cy="49820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384576" y="1460557"/>
            <a:ext cx="7929613" cy="44582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 cstate="print">
            <a:extLst/>
          </a:blip>
          <a:stretch>
            <a:fillRect/>
          </a:stretch>
        </p:blipFill>
        <p:spPr>
          <a:xfrm>
            <a:off x="8189332" y="840006"/>
            <a:ext cx="3036062" cy="53974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 cstate="print">
            <a:extLst/>
          </a:blip>
          <a:stretch>
            <a:fillRect/>
          </a:stretch>
        </p:blipFill>
        <p:spPr>
          <a:xfrm>
            <a:off x="866131" y="946405"/>
            <a:ext cx="10058400" cy="56578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EEB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7300" y="-28575"/>
            <a:ext cx="10515600" cy="1325563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hr-HR" sz="3600" b="1" dirty="0" smtClean="0">
                <a:solidFill>
                  <a:srgbClr val="001D4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Etno centar</a:t>
            </a:r>
            <a:endParaRPr lang="hr-HR" sz="3600" b="1" dirty="0">
              <a:solidFill>
                <a:srgbClr val="001D4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Right Arrow 3"/>
          <p:cNvSpPr/>
          <p:nvPr/>
        </p:nvSpPr>
        <p:spPr>
          <a:xfrm>
            <a:off x="427038" y="538163"/>
            <a:ext cx="830262" cy="190500"/>
          </a:xfrm>
          <a:prstGeom prst="rightArrow">
            <a:avLst/>
          </a:prstGeom>
          <a:solidFill>
            <a:srgbClr val="001D4C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r-HR">
              <a:solidFill>
                <a:schemeClr val="bg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841715" y="1026942"/>
            <a:ext cx="10058400" cy="56578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298572" y="940338"/>
            <a:ext cx="3279970" cy="58310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3857699" y="365229"/>
            <a:ext cx="3554754" cy="63195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/>
          </a:blip>
          <a:stretch>
            <a:fillRect/>
          </a:stretch>
        </p:blipFill>
        <p:spPr>
          <a:xfrm>
            <a:off x="8165804" y="348252"/>
            <a:ext cx="3564304" cy="63365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139484" y="963795"/>
            <a:ext cx="10175628" cy="57209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3695770" y="278624"/>
            <a:ext cx="8449335" cy="63370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 cstate="print">
            <a:extLst/>
          </a:blip>
          <a:stretch>
            <a:fillRect/>
          </a:stretch>
        </p:blipFill>
        <p:spPr>
          <a:xfrm>
            <a:off x="3548573" y="192020"/>
            <a:ext cx="5301957" cy="29823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2901267" y="2988173"/>
            <a:ext cx="6596568" cy="37105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 cstate="print">
            <a:extLst/>
          </a:blip>
          <a:stretch>
            <a:fillRect/>
          </a:stretch>
        </p:blipFill>
        <p:spPr>
          <a:xfrm>
            <a:off x="84406" y="205969"/>
            <a:ext cx="3680243" cy="65426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8066295" y="159423"/>
            <a:ext cx="4157692" cy="66119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2" cstate="print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EEB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121150" y="0"/>
            <a:ext cx="6503988" cy="11080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r-HR" sz="6600" b="1" dirty="0">
                <a:solidFill>
                  <a:srgbClr val="001D4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Refleksija</a:t>
            </a:r>
            <a:endParaRPr lang="hr-HR" sz="6600" b="1" dirty="0">
              <a:solidFill>
                <a:srgbClr val="001D4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1185" y="1249664"/>
            <a:ext cx="9533885" cy="53432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/>
          <p:cNvSpPr txBox="1"/>
          <p:nvPr/>
        </p:nvSpPr>
        <p:spPr>
          <a:xfrm>
            <a:off x="10512529" y="1453532"/>
            <a:ext cx="842090" cy="5151136"/>
          </a:xfrm>
          <a:prstGeom prst="rect">
            <a:avLst/>
          </a:prstGeom>
          <a:noFill/>
        </p:spPr>
        <p:txBody>
          <a:bodyPr vert="wordArtVert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r-HR" sz="3600" b="1" dirty="0">
                <a:solidFill>
                  <a:srgbClr val="001D4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PUTOPIS</a:t>
            </a:r>
            <a:endParaRPr lang="hr-HR" sz="3600" b="1" dirty="0">
              <a:solidFill>
                <a:srgbClr val="001D4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2473" y="1249664"/>
            <a:ext cx="10146768" cy="57201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extBox 9"/>
          <p:cNvSpPr txBox="1"/>
          <p:nvPr/>
        </p:nvSpPr>
        <p:spPr>
          <a:xfrm>
            <a:off x="6991350" y="5681663"/>
            <a:ext cx="5591175" cy="9223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r-HR" sz="5400" b="1" dirty="0">
                <a:solidFill>
                  <a:srgbClr val="001D4C"/>
                </a:solidFill>
                <a:effectLst>
                  <a:glow rad="11557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  <a:reflection stA="45000" endPos="0" dist="50800" dir="5400000" sy="-100000" algn="bl" rotWithShape="0"/>
                </a:effectLst>
                <a:latin typeface="+mn-lt"/>
              </a:rPr>
              <a:t>KVIZ ZNANJA</a:t>
            </a:r>
            <a:endParaRPr lang="hr-HR" sz="5400" b="1" dirty="0">
              <a:solidFill>
                <a:srgbClr val="001D4C"/>
              </a:solidFill>
              <a:effectLst>
                <a:glow rad="1155700">
                  <a:schemeClr val="bg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  <a:reflection stA="45000" endPos="0" dist="50800" dir="5400000" sy="-100000" algn="bl" rotWithShape="0"/>
              </a:effectLst>
              <a:latin typeface="+mn-lt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4900" y="1224013"/>
            <a:ext cx="10325686" cy="58057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TextBox 11"/>
          <p:cNvSpPr txBox="1"/>
          <p:nvPr/>
        </p:nvSpPr>
        <p:spPr>
          <a:xfrm>
            <a:off x="1287275" y="5934670"/>
            <a:ext cx="4476446" cy="923330"/>
          </a:xfrm>
          <a:prstGeom prst="rect">
            <a:avLst/>
          </a:prstGeom>
          <a:noFill/>
          <a:effectLst>
            <a:glow>
              <a:schemeClr val="bg1"/>
            </a:glow>
            <a:outerShdw blurRad="50800" dist="50800" dir="5400000" sx="1000" sy="1000" algn="ctr" rotWithShape="0">
              <a:srgbClr val="000000">
                <a:alpha val="43137"/>
              </a:srgb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r-HR" sz="5400" b="1" dirty="0">
                <a:solidFill>
                  <a:srgbClr val="001D4C"/>
                </a:solidFill>
                <a:effectLst>
                  <a:glow rad="558800">
                    <a:schemeClr val="bg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SCENSKA IGRA</a:t>
            </a:r>
            <a:endParaRPr lang="hr-HR" sz="5400" b="1" dirty="0">
              <a:solidFill>
                <a:srgbClr val="001D4C"/>
              </a:solidFill>
              <a:effectLst>
                <a:glow rad="558800">
                  <a:schemeClr val="bg1"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4900" y="1133647"/>
            <a:ext cx="10325686" cy="58101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TextBox 13"/>
          <p:cNvSpPr txBox="1"/>
          <p:nvPr/>
        </p:nvSpPr>
        <p:spPr>
          <a:xfrm>
            <a:off x="1287463" y="5795963"/>
            <a:ext cx="8320087" cy="9239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r-HR" sz="5400" b="1" dirty="0">
                <a:solidFill>
                  <a:srgbClr val="001D4C"/>
                </a:solidFill>
                <a:effectLst>
                  <a:glow rad="19050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sx="1000" sy="1000" algn="tl">
                    <a:schemeClr val="bg1">
                      <a:alpha val="43000"/>
                    </a:schemeClr>
                  </a:outerShdw>
                </a:effectLst>
                <a:latin typeface="+mn-lt"/>
              </a:rPr>
              <a:t>HUMANITARNA PRODAJA</a:t>
            </a:r>
            <a:endParaRPr lang="hr-HR" sz="5400" b="1" dirty="0">
              <a:solidFill>
                <a:srgbClr val="001D4C"/>
              </a:solidFill>
              <a:effectLst>
                <a:glow rad="1905000">
                  <a:schemeClr val="accent3">
                    <a:satMod val="175000"/>
                    <a:alpha val="40000"/>
                  </a:schemeClr>
                </a:glow>
                <a:outerShdw blurRad="38100" dist="38100" dir="2700000" sx="1000" sy="1000" algn="tl">
                  <a:schemeClr val="bg1">
                    <a:alpha val="43000"/>
                  </a:schemeClr>
                </a:outerShdw>
              </a:effectLst>
              <a:latin typeface="+mn-lt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1128" y="998346"/>
            <a:ext cx="8577997" cy="59454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" name="Rectangle 16"/>
          <p:cNvSpPr/>
          <p:nvPr/>
        </p:nvSpPr>
        <p:spPr>
          <a:xfrm>
            <a:off x="9311310" y="1040181"/>
            <a:ext cx="1926643" cy="595523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wordArtVert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r-HR" sz="4400" b="1" dirty="0">
                <a:ln>
                  <a:solidFill>
                    <a:srgbClr val="001D4C"/>
                  </a:solidFill>
                </a:ln>
                <a:solidFill>
                  <a:srgbClr val="001D4C"/>
                </a:solidFill>
                <a:effectLst>
                  <a:glow>
                    <a:schemeClr val="bg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ČASOPIS</a:t>
            </a:r>
            <a:endParaRPr lang="hr-HR" sz="4400" b="1" dirty="0">
              <a:ln>
                <a:solidFill>
                  <a:srgbClr val="001D4C"/>
                </a:solidFill>
              </a:ln>
              <a:solidFill>
                <a:srgbClr val="001D4C"/>
              </a:solidFill>
              <a:effectLst>
                <a:glow>
                  <a:schemeClr val="bg1"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EEB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7775" y="0"/>
            <a:ext cx="66817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2863"/>
            <a:ext cx="12192000" cy="6900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EEB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500063"/>
            <a:ext cx="10677525" cy="1325562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hr-HR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Završni rad – „Lutka kao poticaj </a:t>
            </a:r>
            <a:r>
              <a:rPr lang="hr-HR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predčitačkih</a:t>
            </a:r>
            <a:r>
              <a:rPr lang="hr-HR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vještina djeteta”</a:t>
            </a:r>
            <a:r>
              <a:rPr lang="hr-HR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hr-HR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hr-HR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061200" y="1162050"/>
            <a:ext cx="7358063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r-HR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Mentor: izv. prof. dr. </a:t>
            </a:r>
            <a:r>
              <a:rPr lang="hr-HR" sz="24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sc</a:t>
            </a:r>
            <a:r>
              <a:rPr lang="hr-HR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. </a:t>
            </a:r>
            <a:r>
              <a:rPr lang="hr-HR" sz="24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Hicela</a:t>
            </a:r>
            <a:r>
              <a:rPr lang="hr-HR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hr-HR" sz="24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Ivon</a:t>
            </a:r>
            <a:endParaRPr lang="hr-HR" sz="2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4340" name="TextBox 5"/>
          <p:cNvSpPr txBox="1">
            <a:spLocks noChangeArrowheads="1"/>
          </p:cNvSpPr>
          <p:nvPr/>
        </p:nvSpPr>
        <p:spPr bwMode="auto">
          <a:xfrm>
            <a:off x="534988" y="2193925"/>
            <a:ext cx="1091565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hr-HR" altLang="sr-Latn-RS" sz="2800">
                <a:solidFill>
                  <a:srgbClr val="002060"/>
                </a:solidFill>
              </a:rPr>
              <a:t>Cilj:  kroz praćenje i vrednovanje aktivnosti dokazati kako je lutka izvrstan poticatelj razvoja predčitačkih vještina</a:t>
            </a:r>
          </a:p>
        </p:txBody>
      </p:sp>
      <p:sp>
        <p:nvSpPr>
          <p:cNvPr id="14341" name="TextBox 7"/>
          <p:cNvSpPr txBox="1">
            <a:spLocks noChangeArrowheads="1"/>
          </p:cNvSpPr>
          <p:nvPr/>
        </p:nvSpPr>
        <p:spPr bwMode="auto">
          <a:xfrm>
            <a:off x="549275" y="3516313"/>
            <a:ext cx="10044113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hr-HR" altLang="sr-Latn-RS" sz="2400">
                <a:solidFill>
                  <a:srgbClr val="002060"/>
                </a:solidFill>
              </a:rPr>
              <a:t>Razumijevanje ispričane priče, jednostavno prepričavanje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hr-HR" altLang="sr-Latn-RS" sz="2400">
                <a:solidFill>
                  <a:srgbClr val="002060"/>
                </a:solidFill>
              </a:rPr>
              <a:t>Razumijevanje funkcije čitanja i pisanja i obilježja teksta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hr-HR" altLang="sr-Latn-RS" sz="2400">
                <a:solidFill>
                  <a:srgbClr val="002060"/>
                </a:solidFill>
              </a:rPr>
              <a:t>Razumijevanje pretvaranja govora u tekst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hr-HR" altLang="sr-Latn-RS" sz="2400">
                <a:solidFill>
                  <a:srgbClr val="002060"/>
                </a:solidFill>
              </a:rPr>
              <a:t>Prepoznavanje glasova u riječi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hr-HR" altLang="sr-Latn-RS" sz="2400">
                <a:solidFill>
                  <a:srgbClr val="002060"/>
                </a:solidFill>
              </a:rPr>
              <a:t>Rastavljanje riječi na glasove i sastavljanje glasova u riječ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hr-HR" altLang="sr-Latn-RS" sz="2400">
                <a:solidFill>
                  <a:srgbClr val="002060"/>
                </a:solidFill>
              </a:rPr>
              <a:t>Prepoznavanje slova abecede i povezivanje s glasovima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hr-HR" altLang="sr-Latn-RS" sz="2400">
                <a:solidFill>
                  <a:srgbClr val="002060"/>
                </a:solidFill>
              </a:rPr>
              <a:t>Razumijevanje zamjene slova glasovima (šifriranje i dešifriranje)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hr-HR" altLang="sr-Latn-RS" sz="2400">
                <a:solidFill>
                  <a:srgbClr val="002060"/>
                </a:solidFill>
              </a:rPr>
              <a:t>Pisanje</a:t>
            </a:r>
          </a:p>
        </p:txBody>
      </p:sp>
      <p:sp>
        <p:nvSpPr>
          <p:cNvPr id="9" name="Bent Arrow 8"/>
          <p:cNvSpPr/>
          <p:nvPr/>
        </p:nvSpPr>
        <p:spPr>
          <a:xfrm rot="5400000">
            <a:off x="6339681" y="2877344"/>
            <a:ext cx="411163" cy="498475"/>
          </a:xfrm>
          <a:prstGeom prst="bentArrow">
            <a:avLst/>
          </a:prstGeom>
          <a:solidFill>
            <a:srgbClr val="001D4C"/>
          </a:solidFill>
          <a:ln>
            <a:solidFill>
              <a:srgbClr val="001D4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r-HR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EEB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437166" y="1208342"/>
            <a:ext cx="6457071" cy="4842803"/>
          </a:xfrm>
          <a:prstGeom prst="rect">
            <a:avLst/>
          </a:prstGeom>
          <a:ln>
            <a:noFill/>
          </a:ln>
          <a:effectLst>
            <a:outerShdw blurRad="520700" dist="50800" dir="5400000" sx="1000" sy="1000" algn="ctr" rotWithShape="0">
              <a:schemeClr val="accent5">
                <a:lumMod val="60000"/>
                <a:lumOff val="40000"/>
              </a:schemeClr>
            </a:outerShdw>
            <a:softEdge rad="112500"/>
          </a:effectLst>
        </p:spPr>
      </p:pic>
      <p:sp>
        <p:nvSpPr>
          <p:cNvPr id="8" name="Oval 7"/>
          <p:cNvSpPr/>
          <p:nvPr/>
        </p:nvSpPr>
        <p:spPr>
          <a:xfrm>
            <a:off x="4029075" y="4406900"/>
            <a:ext cx="2654300" cy="2451100"/>
          </a:xfrm>
          <a:prstGeom prst="ellipse">
            <a:avLst/>
          </a:prstGeom>
          <a:solidFill>
            <a:srgbClr val="A0DAFE"/>
          </a:solidFill>
          <a:ln>
            <a:solidFill>
              <a:schemeClr val="bg1"/>
            </a:solidFill>
          </a:ln>
          <a:effectLst>
            <a:outerShdw sx="1000" sy="1000" algn="ctr" rotWithShape="0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r-HR" sz="2000" dirty="0">
                <a:solidFill>
                  <a:srgbClr val="001D4C"/>
                </a:solidFill>
              </a:rPr>
              <a:t>Baština je bogati izvor univerzalnih vrijednosti</a:t>
            </a:r>
            <a:endParaRPr lang="hr-HR" sz="2000" dirty="0">
              <a:solidFill>
                <a:srgbClr val="001D4C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1288" y="515938"/>
            <a:ext cx="11942762" cy="758825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hr-HR" b="1" dirty="0" smtClean="0">
                <a:solidFill>
                  <a:srgbClr val="001D4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Svako dijete ima pravo upoznati </a:t>
            </a:r>
            <a:br>
              <a:rPr lang="hr-HR" b="1" dirty="0" smtClean="0">
                <a:solidFill>
                  <a:srgbClr val="001D4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hr-HR" b="1" dirty="0">
                <a:solidFill>
                  <a:srgbClr val="001D4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hr-HR" b="1" dirty="0" smtClean="0">
                <a:solidFill>
                  <a:srgbClr val="001D4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                        svoju kulturnu baštinu:</a:t>
            </a:r>
            <a:br>
              <a:rPr lang="hr-HR" b="1" dirty="0" smtClean="0">
                <a:solidFill>
                  <a:srgbClr val="001D4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endParaRPr lang="hr-HR" b="1" dirty="0">
              <a:solidFill>
                <a:srgbClr val="001D4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7" name="Oval 6"/>
          <p:cNvSpPr/>
          <p:nvPr/>
        </p:nvSpPr>
        <p:spPr>
          <a:xfrm>
            <a:off x="141288" y="873125"/>
            <a:ext cx="2855912" cy="2616200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bg1"/>
            </a:solidFill>
          </a:ln>
          <a:effectLst>
            <a:outerShdw sx="1000" sy="1000" algn="ctr" rotWithShape="0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r-HR" sz="2000" dirty="0">
                <a:solidFill>
                  <a:srgbClr val="001D4C"/>
                </a:solidFill>
              </a:rPr>
              <a:t>Dijete ima pravo upoznati vlastito kulturno nasljeđe i na taj način graditi svoj kulturni identitet</a:t>
            </a:r>
            <a:endParaRPr lang="hr-HR" sz="2000" dirty="0">
              <a:solidFill>
                <a:srgbClr val="001D4C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2265363" y="5937250"/>
            <a:ext cx="46037" cy="444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r-HR"/>
          </a:p>
        </p:txBody>
      </p:sp>
      <p:sp>
        <p:nvSpPr>
          <p:cNvPr id="10" name="Oval 9"/>
          <p:cNvSpPr/>
          <p:nvPr/>
        </p:nvSpPr>
        <p:spPr>
          <a:xfrm>
            <a:off x="2311400" y="2317750"/>
            <a:ext cx="3044825" cy="292417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r-HR" sz="2000" dirty="0">
                <a:solidFill>
                  <a:srgbClr val="001D4C"/>
                </a:solidFill>
              </a:rPr>
              <a:t>Uvažavanje vlastite kulture razvija poštovanje prema drugim kulturama, otvorenost i toleranciju</a:t>
            </a:r>
            <a:endParaRPr lang="hr-HR" sz="2000" dirty="0">
              <a:solidFill>
                <a:srgbClr val="001D4C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266700" y="3779838"/>
            <a:ext cx="3000375" cy="2903537"/>
          </a:xfrm>
          <a:prstGeom prst="ellipse">
            <a:avLst/>
          </a:prstGeom>
          <a:solidFill>
            <a:srgbClr val="A7C3FB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r-HR" sz="2000" dirty="0">
                <a:solidFill>
                  <a:srgbClr val="001D4C"/>
                </a:solidFill>
              </a:rPr>
              <a:t>Poznavanje vrijednosti i važnosti  vlastite baštine zalog je njenog daljnjeg njegovanja, očuvanja i promicanja</a:t>
            </a:r>
            <a:endParaRPr lang="hr-HR" sz="2000" dirty="0">
              <a:solidFill>
                <a:srgbClr val="001D4C"/>
              </a:solidFill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6625" y="1420813"/>
            <a:ext cx="10515600" cy="1325562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hr-HR" sz="8000" b="1" dirty="0" smtClean="0">
                <a:solidFill>
                  <a:srgbClr val="00206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Projekt: „Tu san se </a:t>
            </a:r>
            <a:r>
              <a:rPr lang="hr-HR" sz="8000" b="1" dirty="0" err="1" smtClean="0">
                <a:solidFill>
                  <a:srgbClr val="00206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rodija</a:t>
            </a:r>
            <a:r>
              <a:rPr lang="hr-HR" sz="8000" b="1" dirty="0" smtClean="0">
                <a:solidFill>
                  <a:srgbClr val="00206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”</a:t>
            </a:r>
            <a:endParaRPr lang="hr-HR" sz="8000" b="1" dirty="0">
              <a:solidFill>
                <a:srgbClr val="002060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EEB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1788" y="419100"/>
            <a:ext cx="8488362" cy="1255713"/>
          </a:xfrm>
        </p:spPr>
        <p:txBody>
          <a:bodyPr rtlCol="0">
            <a:normAutofit/>
          </a:bodyPr>
          <a:lstStyle/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hr-HR" dirty="0" smtClean="0">
                <a:solidFill>
                  <a:srgbClr val="001D4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Poticaji </a:t>
            </a:r>
            <a:r>
              <a:rPr lang="hr-HR" dirty="0" smtClean="0">
                <a:solidFill>
                  <a:srgbClr val="001D4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 pričanje priče „</a:t>
            </a:r>
            <a:r>
              <a:rPr lang="hr-HR" dirty="0" err="1" smtClean="0">
                <a:solidFill>
                  <a:srgbClr val="001D4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Pinocchio</a:t>
            </a:r>
            <a:r>
              <a:rPr lang="hr-HR" dirty="0" smtClean="0">
                <a:solidFill>
                  <a:srgbClr val="001D4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”</a:t>
            </a: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hr-HR" dirty="0" smtClean="0">
                <a:solidFill>
                  <a:srgbClr val="001D4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               susret s lutkom </a:t>
            </a:r>
            <a:r>
              <a:rPr lang="hr-HR" dirty="0" err="1" smtClean="0">
                <a:solidFill>
                  <a:srgbClr val="001D4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Pinocchio</a:t>
            </a:r>
            <a:endParaRPr lang="hr-HR" dirty="0" smtClean="0">
              <a:solidFill>
                <a:srgbClr val="001D4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Wingdings" panose="05000000000000000000" pitchFamily="2" charset="2"/>
            </a:endParaRPr>
          </a:p>
          <a:p>
            <a:pPr fontAlgn="auto">
              <a:spcAft>
                <a:spcPts val="0"/>
              </a:spcAft>
              <a:defRPr/>
            </a:pPr>
            <a:endParaRPr lang="hr-HR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6316396" y="-689318"/>
            <a:ext cx="5422288" cy="96396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EEB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38975" y="0"/>
            <a:ext cx="4891088" cy="1962150"/>
          </a:xfrm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hr-HR" sz="9600" b="1" dirty="0" smtClean="0">
                <a:solidFill>
                  <a:srgbClr val="001D4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Evokacija</a:t>
            </a:r>
            <a:endParaRPr lang="hr-HR" sz="9600" b="1" dirty="0">
              <a:solidFill>
                <a:srgbClr val="001D4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0" y="0"/>
            <a:ext cx="6858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6775937" y="0"/>
            <a:ext cx="5416062" cy="30465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5180426" y="3782737"/>
            <a:ext cx="8525022" cy="212365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r-HR" sz="66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54100">
                    <a:srgbClr val="002060"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suradnja s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r-HR" sz="66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54100">
                    <a:srgbClr val="002060"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hr-HR" sz="66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54100">
                    <a:srgbClr val="002060"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roditeljima</a:t>
            </a:r>
            <a:endParaRPr lang="hr-HR" sz="6600" b="1" dirty="0">
              <a:ln>
                <a:solidFill>
                  <a:schemeClr val="tx1"/>
                </a:solidFill>
              </a:ln>
              <a:solidFill>
                <a:schemeClr val="bg1"/>
              </a:solidFill>
              <a:effectLst>
                <a:glow rad="1054100">
                  <a:srgbClr val="002060">
                    <a:alpha val="6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783702" y="0"/>
            <a:ext cx="4986571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EEB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3513" y="-107950"/>
            <a:ext cx="10515600" cy="1325563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hr-HR" sz="4800" b="1" dirty="0" smtClean="0">
                <a:solidFill>
                  <a:srgbClr val="001D4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Novi centri aktivnosti</a:t>
            </a:r>
            <a:endParaRPr lang="hr-HR" sz="4800" b="1" dirty="0">
              <a:solidFill>
                <a:srgbClr val="001D4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19238" y="950913"/>
            <a:ext cx="4319587" cy="6461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r-HR" sz="3600" dirty="0" err="1">
                <a:solidFill>
                  <a:srgbClr val="001D4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Pinocchijeva</a:t>
            </a:r>
            <a:r>
              <a:rPr lang="hr-HR" sz="3600" dirty="0">
                <a:solidFill>
                  <a:srgbClr val="001D4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škola</a:t>
            </a:r>
            <a:endParaRPr lang="hr-HR" sz="3600" dirty="0">
              <a:solidFill>
                <a:srgbClr val="001D4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5" name="Right Arrow 4"/>
          <p:cNvSpPr/>
          <p:nvPr/>
        </p:nvSpPr>
        <p:spPr>
          <a:xfrm>
            <a:off x="488950" y="1152525"/>
            <a:ext cx="830263" cy="242888"/>
          </a:xfrm>
          <a:prstGeom prst="rightArrow">
            <a:avLst/>
          </a:prstGeom>
          <a:solidFill>
            <a:srgbClr val="001D4C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r-HR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2951" y="1707206"/>
            <a:ext cx="8765572" cy="49198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206687" y="112542"/>
            <a:ext cx="5870428" cy="66270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983804" y="860480"/>
            <a:ext cx="6912093" cy="51732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45250" y="1778631"/>
            <a:ext cx="6942218" cy="50159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/>
          </a:blip>
          <a:stretch>
            <a:fillRect/>
          </a:stretch>
        </p:blipFill>
        <p:spPr>
          <a:xfrm>
            <a:off x="3754543" y="2066561"/>
            <a:ext cx="7893479" cy="44400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/>
          </a:blip>
          <a:stretch>
            <a:fillRect/>
          </a:stretch>
        </p:blipFill>
        <p:spPr>
          <a:xfrm rot="10800000">
            <a:off x="6941643" y="373609"/>
            <a:ext cx="4439024" cy="61049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 cstate="print">
            <a:extLst/>
          </a:blip>
          <a:stretch>
            <a:fillRect/>
          </a:stretch>
        </p:blipFill>
        <p:spPr>
          <a:xfrm rot="10800000">
            <a:off x="5651312" y="594689"/>
            <a:ext cx="4148094" cy="57048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 cstate="print">
            <a:extLst/>
          </a:blip>
          <a:stretch>
            <a:fillRect/>
          </a:stretch>
        </p:blipFill>
        <p:spPr>
          <a:xfrm rot="16200000">
            <a:off x="1269286" y="576918"/>
            <a:ext cx="5079368" cy="69856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3854745" y="1515912"/>
            <a:ext cx="7846664" cy="51365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383580" y="1650200"/>
            <a:ext cx="9142568" cy="51265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2667106" y="1878191"/>
            <a:ext cx="8425625" cy="48491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EEB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ight Arrow 3"/>
          <p:cNvSpPr/>
          <p:nvPr/>
        </p:nvSpPr>
        <p:spPr>
          <a:xfrm>
            <a:off x="393700" y="498475"/>
            <a:ext cx="830263" cy="190500"/>
          </a:xfrm>
          <a:prstGeom prst="rightArrow">
            <a:avLst/>
          </a:prstGeom>
          <a:solidFill>
            <a:srgbClr val="001D4C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r-HR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76375" y="265113"/>
            <a:ext cx="5219700" cy="6461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r-HR" sz="3600" dirty="0" err="1">
                <a:solidFill>
                  <a:srgbClr val="001D4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Gepettov</a:t>
            </a:r>
            <a:r>
              <a:rPr lang="hr-HR" sz="3600" dirty="0">
                <a:solidFill>
                  <a:srgbClr val="001D4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dućan</a:t>
            </a:r>
            <a:endParaRPr lang="hr-HR" sz="3600" dirty="0">
              <a:solidFill>
                <a:srgbClr val="001D4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54470" y="1075763"/>
            <a:ext cx="4550604" cy="55490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5361212" y="265388"/>
            <a:ext cx="3176458" cy="63594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94129" y="1075763"/>
            <a:ext cx="10058400" cy="56578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920241" y="916455"/>
            <a:ext cx="10058400" cy="57627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808892" y="1071027"/>
            <a:ext cx="10058400" cy="56550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2675965" y="1293615"/>
            <a:ext cx="9184341" cy="48752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 cstate="print">
            <a:extLst/>
          </a:blip>
          <a:stretch>
            <a:fillRect/>
          </a:stretch>
        </p:blipFill>
        <p:spPr>
          <a:xfrm>
            <a:off x="5101123" y="211011"/>
            <a:ext cx="6961939" cy="52214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EEB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281354" y="250266"/>
            <a:ext cx="10058400" cy="50824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2133600" y="485197"/>
            <a:ext cx="10058400" cy="56578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0" y="485197"/>
            <a:ext cx="4038530" cy="60108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133765" y="569809"/>
            <a:ext cx="7788812" cy="58416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/>
          </a:blip>
          <a:stretch>
            <a:fillRect/>
          </a:stretch>
        </p:blipFill>
        <p:spPr>
          <a:xfrm>
            <a:off x="497063" y="343491"/>
            <a:ext cx="10787426" cy="60679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1300</TotalTime>
  <Words>202</Words>
  <Application>Microsoft Office PowerPoint</Application>
  <PresentationFormat>Widescreen</PresentationFormat>
  <Paragraphs>35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Calibri</vt:lpstr>
      <vt:lpstr>Arial</vt:lpstr>
      <vt:lpstr>Calibri Light</vt:lpstr>
      <vt:lpstr>Wingdings</vt:lpstr>
      <vt:lpstr>Office Theme</vt:lpstr>
      <vt:lpstr>PowerPoint Presentation</vt:lpstr>
      <vt:lpstr>Završni rad – „Lutka kao poticaj predčitačkih vještina djeteta” </vt:lpstr>
      <vt:lpstr>Svako dijete ima pravo upoznati                            svoju kulturnu baštinu: </vt:lpstr>
      <vt:lpstr>Projekt: „Tu san se rodija”</vt:lpstr>
      <vt:lpstr>PowerPoint Presentation</vt:lpstr>
      <vt:lpstr>Evokacija</vt:lpstr>
      <vt:lpstr>Novi centri aktivnosti</vt:lpstr>
      <vt:lpstr>PowerPoint Presentation</vt:lpstr>
      <vt:lpstr>PowerPoint Presentation</vt:lpstr>
      <vt:lpstr>Kazalište </vt:lpstr>
      <vt:lpstr>Etno centar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Bruno Vukoja</dc:creator>
  <cp:lastModifiedBy>Luka Andabaka</cp:lastModifiedBy>
  <cp:revision>59</cp:revision>
  <dcterms:created xsi:type="dcterms:W3CDTF">2016-09-13T11:43:36Z</dcterms:created>
  <dcterms:modified xsi:type="dcterms:W3CDTF">2017-01-16T12:07:57Z</dcterms:modified>
</cp:coreProperties>
</file>